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63" r:id="rId6"/>
    <p:sldId id="262" r:id="rId7"/>
    <p:sldId id="261" r:id="rId8"/>
    <p:sldId id="270" r:id="rId9"/>
    <p:sldId id="271" r:id="rId10"/>
    <p:sldId id="264" r:id="rId11"/>
    <p:sldId id="265" r:id="rId12"/>
    <p:sldId id="266" r:id="rId13"/>
    <p:sldId id="267" r:id="rId14"/>
    <p:sldId id="269" r:id="rId15"/>
    <p:sldId id="273" r:id="rId16"/>
    <p:sldId id="272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14326" y="4529540"/>
            <a:ext cx="997254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r>
              <a:rPr lang="en-US" dirty="0"/>
              <a:t>/15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B61BEF0D-F0BB-DE4B-95CE-6DB70DBA9567}" type="datetimeFigureOut">
              <a:rPr lang="en-US" smtClean="0"/>
              <a:pPr/>
              <a:t>3/28/2017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media8.wav"/><Relationship Id="rId3" Type="http://schemas.microsoft.com/office/2007/relationships/media" Target="../media/media6.wav"/><Relationship Id="rId7" Type="http://schemas.microsoft.com/office/2007/relationships/media" Target="../media/media8.wav"/><Relationship Id="rId12" Type="http://schemas.microsoft.com/office/2007/relationships/hdphoto" Target="../media/hdphoto1.wdp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audio" Target="../media/media7.wav"/><Relationship Id="rId11" Type="http://schemas.openxmlformats.org/officeDocument/2006/relationships/image" Target="../media/image2.png"/><Relationship Id="rId5" Type="http://schemas.microsoft.com/office/2007/relationships/media" Target="../media/media7.wav"/><Relationship Id="rId10" Type="http://schemas.openxmlformats.org/officeDocument/2006/relationships/hyperlink" Target="http://speech.ssn.edu.in/" TargetMode="External"/><Relationship Id="rId4" Type="http://schemas.openxmlformats.org/officeDocument/2006/relationships/audio" Target="../media/media6.wav"/><Relationship Id="rId9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audio" Target="../media/media12.wav"/><Relationship Id="rId13" Type="http://schemas.microsoft.com/office/2007/relationships/media" Target="../media/media15.WAV"/><Relationship Id="rId18" Type="http://schemas.openxmlformats.org/officeDocument/2006/relationships/image" Target="../media/image2.png"/><Relationship Id="rId3" Type="http://schemas.microsoft.com/office/2007/relationships/media" Target="../media/media10.wav"/><Relationship Id="rId7" Type="http://schemas.microsoft.com/office/2007/relationships/media" Target="../media/media12.wav"/><Relationship Id="rId12" Type="http://schemas.openxmlformats.org/officeDocument/2006/relationships/audio" Target="../media/media14.WAV"/><Relationship Id="rId17" Type="http://schemas.openxmlformats.org/officeDocument/2006/relationships/slideLayout" Target="../slideLayouts/slideLayout2.xml"/><Relationship Id="rId2" Type="http://schemas.openxmlformats.org/officeDocument/2006/relationships/audio" Target="../media/media9.wav"/><Relationship Id="rId16" Type="http://schemas.openxmlformats.org/officeDocument/2006/relationships/audio" Target="../media/media16.WAV"/><Relationship Id="rId1" Type="http://schemas.microsoft.com/office/2007/relationships/media" Target="../media/media9.wav"/><Relationship Id="rId6" Type="http://schemas.openxmlformats.org/officeDocument/2006/relationships/audio" Target="../media/media11.wav"/><Relationship Id="rId11" Type="http://schemas.microsoft.com/office/2007/relationships/media" Target="../media/media14.WAV"/><Relationship Id="rId5" Type="http://schemas.microsoft.com/office/2007/relationships/media" Target="../media/media11.wav"/><Relationship Id="rId15" Type="http://schemas.microsoft.com/office/2007/relationships/media" Target="../media/media16.WAV"/><Relationship Id="rId10" Type="http://schemas.openxmlformats.org/officeDocument/2006/relationships/audio" Target="../media/media13.WAV"/><Relationship Id="rId19" Type="http://schemas.microsoft.com/office/2007/relationships/hdphoto" Target="../media/hdphoto1.wdp"/><Relationship Id="rId4" Type="http://schemas.openxmlformats.org/officeDocument/2006/relationships/audio" Target="../media/media10.wav"/><Relationship Id="rId9" Type="http://schemas.microsoft.com/office/2007/relationships/media" Target="../media/media13.WAV"/><Relationship Id="rId14" Type="http://schemas.openxmlformats.org/officeDocument/2006/relationships/audio" Target="../media/media15.WAV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media" Target="../media/media2.wav"/><Relationship Id="rId7" Type="http://schemas.microsoft.com/office/2007/relationships/hdphoto" Target="../media/hdphoto1.wdp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wav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microsoft.com/office/2007/relationships/media" Target="../media/media4.wav"/><Relationship Id="rId7" Type="http://schemas.openxmlformats.org/officeDocument/2006/relationships/image" Target="../media/image2.png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4.jpe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4.wav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IN" sz="4000" dirty="0"/>
              <a:t>Role of Speech Technology in Enhancing Human-Computer Interactions in Tamil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336818"/>
          </a:xfrm>
        </p:spPr>
        <p:txBody>
          <a:bodyPr>
            <a:normAutofit/>
          </a:bodyPr>
          <a:lstStyle/>
          <a:p>
            <a:r>
              <a:rPr lang="en-IN" sz="2000" dirty="0"/>
              <a:t>G. Anushiya Rachel</a:t>
            </a:r>
          </a:p>
          <a:p>
            <a:r>
              <a:rPr lang="en-IN" sz="2000" dirty="0"/>
              <a:t>Project Officer</a:t>
            </a:r>
          </a:p>
          <a:p>
            <a:r>
              <a:rPr lang="en-IN" sz="2000" dirty="0"/>
              <a:t>Speech Lab, SSN College of Engineering</a:t>
            </a:r>
          </a:p>
        </p:txBody>
      </p:sp>
    </p:spTree>
    <p:extLst>
      <p:ext uri="{BB962C8B-B14F-4D97-AF65-F5344CB8AC3E}">
        <p14:creationId xmlns:p14="http://schemas.microsoft.com/office/powerpoint/2010/main" val="39998063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95257"/>
          </a:xfrm>
        </p:spPr>
        <p:txBody>
          <a:bodyPr>
            <a:normAutofit/>
          </a:bodyPr>
          <a:lstStyle/>
          <a:p>
            <a:r>
              <a:rPr lang="en-IN" dirty="0"/>
              <a:t>HMM-Based Speech Synthesis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569493"/>
            <a:ext cx="8915400" cy="4885898"/>
          </a:xfrm>
        </p:spPr>
        <p:txBody>
          <a:bodyPr>
            <a:normAutofit/>
          </a:bodyPr>
          <a:lstStyle/>
          <a:p>
            <a:r>
              <a:rPr lang="en-IN" sz="2000" dirty="0"/>
              <a:t>Effect of context information on quality</a:t>
            </a:r>
          </a:p>
          <a:p>
            <a:pPr lvl="1"/>
            <a:r>
              <a:rPr lang="en-IN" sz="2000" dirty="0" err="1"/>
              <a:t>Monophone</a:t>
            </a:r>
            <a:r>
              <a:rPr lang="en-IN" sz="2000" dirty="0"/>
              <a:t> – context independent (/aa/ /g/ /aa/ /y/ /a/ /m/)</a:t>
            </a:r>
          </a:p>
          <a:p>
            <a:pPr lvl="1"/>
            <a:r>
              <a:rPr lang="en-IN" sz="2000" dirty="0"/>
              <a:t>Triphone – right and left contexts (/</a:t>
            </a:r>
            <a:r>
              <a:rPr lang="en-IN" sz="2000" dirty="0" err="1"/>
              <a:t>x-aa+g</a:t>
            </a:r>
            <a:r>
              <a:rPr lang="en-IN" sz="2000" dirty="0"/>
              <a:t>/ /</a:t>
            </a:r>
            <a:r>
              <a:rPr lang="en-IN" sz="2000" dirty="0" err="1"/>
              <a:t>aa-g+aa</a:t>
            </a:r>
            <a:r>
              <a:rPr lang="en-IN" sz="2000" dirty="0"/>
              <a:t>/ /</a:t>
            </a:r>
            <a:r>
              <a:rPr lang="en-IN" sz="2000" dirty="0" err="1"/>
              <a:t>g-aa+y</a:t>
            </a:r>
            <a:r>
              <a:rPr lang="en-IN" sz="2000" dirty="0"/>
              <a:t>/ ….)</a:t>
            </a:r>
          </a:p>
          <a:p>
            <a:pPr lvl="1"/>
            <a:r>
              <a:rPr lang="en-IN" sz="2000" dirty="0" err="1"/>
              <a:t>Pentaphone</a:t>
            </a:r>
            <a:r>
              <a:rPr lang="en-IN" sz="2000" dirty="0"/>
              <a:t> – 2 contexts to right and left</a:t>
            </a:r>
          </a:p>
          <a:p>
            <a:pPr lvl="1"/>
            <a:r>
              <a:rPr lang="en-IN" sz="2000" dirty="0" err="1"/>
              <a:t>Pentaphone</a:t>
            </a:r>
            <a:r>
              <a:rPr lang="en-IN" sz="2000" dirty="0"/>
              <a:t> with additional features</a:t>
            </a:r>
          </a:p>
          <a:p>
            <a:pPr marL="914400" lvl="2" indent="0">
              <a:buNone/>
            </a:pPr>
            <a:r>
              <a:rPr lang="en-IN" sz="2000" dirty="0"/>
              <a:t>Web demo: </a:t>
            </a:r>
            <a:r>
              <a:rPr lang="en-IN" sz="2000" dirty="0">
                <a:hlinkClick r:id="rId10"/>
              </a:rPr>
              <a:t>http://speech.ssn.edu.in</a:t>
            </a:r>
            <a:endParaRPr lang="en-IN" sz="2000" dirty="0"/>
          </a:p>
          <a:p>
            <a:endParaRPr lang="en-IN" sz="2000" dirty="0"/>
          </a:p>
          <a:p>
            <a:r>
              <a:rPr lang="en-IN" sz="2000" dirty="0"/>
              <a:t>Prosody modification</a:t>
            </a:r>
          </a:p>
          <a:p>
            <a:pPr lvl="1"/>
            <a:r>
              <a:rPr lang="en-IN" sz="2000" dirty="0"/>
              <a:t>To improve naturalness of speech, pitch contour can be modified</a:t>
            </a:r>
          </a:p>
          <a:p>
            <a:pPr lvl="1"/>
            <a:r>
              <a:rPr lang="en-IN" sz="2000" dirty="0"/>
              <a:t>Emotions can also be incorporated</a:t>
            </a:r>
          </a:p>
          <a:p>
            <a:endParaRPr lang="en-IN" sz="2000" dirty="0"/>
          </a:p>
        </p:txBody>
      </p:sp>
      <p:pic>
        <p:nvPicPr>
          <p:cNvPr id="4" name="text_0120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artisticGlowEdges trans="0" smoothness="1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76917" y="2058930"/>
            <a:ext cx="333468" cy="333468"/>
          </a:xfrm>
          <a:prstGeom prst="rect">
            <a:avLst/>
          </a:prstGeom>
        </p:spPr>
      </p:pic>
      <p:pic>
        <p:nvPicPr>
          <p:cNvPr id="5" name="text_01201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artisticGlowEdges trans="0" smoothness="1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27544" y="2501581"/>
            <a:ext cx="345140" cy="304798"/>
          </a:xfrm>
          <a:prstGeom prst="rect">
            <a:avLst/>
          </a:prstGeom>
        </p:spPr>
      </p:pic>
      <p:pic>
        <p:nvPicPr>
          <p:cNvPr id="6" name="text_01201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artisticGlowEdges trans="0" smoothness="1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79879" y="2942856"/>
            <a:ext cx="318247" cy="318247"/>
          </a:xfrm>
          <a:prstGeom prst="rect">
            <a:avLst/>
          </a:prstGeom>
        </p:spPr>
      </p:pic>
      <p:pic>
        <p:nvPicPr>
          <p:cNvPr id="7" name="text_01201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artisticGlowEdges trans="0" smoothness="1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97321" y="3367167"/>
            <a:ext cx="322730" cy="322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435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0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52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551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566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95257"/>
          </a:xfrm>
        </p:spPr>
        <p:txBody>
          <a:bodyPr>
            <a:normAutofit/>
          </a:bodyPr>
          <a:lstStyle/>
          <a:p>
            <a:r>
              <a:rPr lang="en-IN" dirty="0"/>
              <a:t>Polyglot HTS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569493"/>
            <a:ext cx="8915400" cy="4885898"/>
          </a:xfrm>
        </p:spPr>
        <p:txBody>
          <a:bodyPr>
            <a:normAutofit/>
          </a:bodyPr>
          <a:lstStyle/>
          <a:p>
            <a:r>
              <a:rPr lang="en-IN" sz="2000" dirty="0"/>
              <a:t>Bilingual synthesizers for Tamil and Indian English</a:t>
            </a:r>
          </a:p>
          <a:p>
            <a:pPr lvl="1"/>
            <a:r>
              <a:rPr lang="en-IN" sz="2000" dirty="0"/>
              <a:t>Tamil phonemes mapped to similar Indian English phonemes</a:t>
            </a:r>
          </a:p>
          <a:p>
            <a:pPr lvl="1"/>
            <a:r>
              <a:rPr lang="en-IN" sz="2000" dirty="0"/>
              <a:t>Separate synthesizers for Tamil and English</a:t>
            </a:r>
          </a:p>
          <a:p>
            <a:pPr lvl="1"/>
            <a:r>
              <a:rPr lang="en-IN" sz="2000" dirty="0"/>
              <a:t>Perceptually similar phonemes merged</a:t>
            </a:r>
          </a:p>
          <a:p>
            <a:pPr lvl="1"/>
            <a:r>
              <a:rPr lang="en-IN" sz="2000" dirty="0"/>
              <a:t>Acoustically similar phonemes merged</a:t>
            </a:r>
          </a:p>
          <a:p>
            <a:endParaRPr lang="en-IN" sz="2000" dirty="0"/>
          </a:p>
          <a:p>
            <a:r>
              <a:rPr lang="en-IN" sz="2000" dirty="0"/>
              <a:t>Polyglot synthesizers for Tamil, Hindi, Malayalam, Telugu</a:t>
            </a:r>
          </a:p>
          <a:p>
            <a:pPr lvl="1"/>
            <a:r>
              <a:rPr lang="en-IN" sz="2000" dirty="0"/>
              <a:t>GMM-based voice conversion used</a:t>
            </a:r>
          </a:p>
          <a:p>
            <a:pPr lvl="1"/>
            <a:r>
              <a:rPr lang="en-IN" sz="2000" dirty="0"/>
              <a:t>Characteristics of each speaker adapted to desired speaker’s characteristics</a:t>
            </a:r>
          </a:p>
          <a:p>
            <a:endParaRPr lang="en-IN" sz="2000" dirty="0"/>
          </a:p>
        </p:txBody>
      </p:sp>
      <p:pic>
        <p:nvPicPr>
          <p:cNvPr id="4" name="phn_map_femal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artisticGlowEdges trans="0" smoothness="1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71428" y="2063655"/>
            <a:ext cx="331527" cy="331527"/>
          </a:xfrm>
          <a:prstGeom prst="rect">
            <a:avLst/>
          </a:prstGeom>
        </p:spPr>
      </p:pic>
      <p:pic>
        <p:nvPicPr>
          <p:cNvPr id="5" name="tagge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artisticGlowEdges trans="0" smoothness="1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06032" y="2471582"/>
            <a:ext cx="331527" cy="331527"/>
          </a:xfrm>
          <a:prstGeom prst="rect">
            <a:avLst/>
          </a:prstGeom>
        </p:spPr>
      </p:pic>
      <p:pic>
        <p:nvPicPr>
          <p:cNvPr id="6" name="blindly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artisticGlowEdges trans="0" smoothness="1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05900" y="2914360"/>
            <a:ext cx="318448" cy="318448"/>
          </a:xfrm>
          <a:prstGeom prst="rect">
            <a:avLst/>
          </a:prstGeom>
        </p:spPr>
      </p:pic>
      <p:pic>
        <p:nvPicPr>
          <p:cNvPr id="7" name="pog0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artisticGlowEdges trans="0" smoothness="1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05900" y="3382934"/>
            <a:ext cx="331527" cy="331527"/>
          </a:xfrm>
          <a:prstGeom prst="rect">
            <a:avLst/>
          </a:prstGeom>
        </p:spPr>
      </p:pic>
      <p:pic>
        <p:nvPicPr>
          <p:cNvPr id="8" name="vc_tamil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artisticGlowEdges trans="0" smoothness="1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45053" y="4622029"/>
            <a:ext cx="286237" cy="286237"/>
          </a:xfrm>
          <a:prstGeom prst="rect">
            <a:avLst/>
          </a:prstGeom>
        </p:spPr>
      </p:pic>
      <p:pic>
        <p:nvPicPr>
          <p:cNvPr id="9" name="vc_malayalam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artisticGlowEdges trans="0" smoothness="1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97053" y="4626578"/>
            <a:ext cx="310487" cy="310487"/>
          </a:xfrm>
          <a:prstGeom prst="rect">
            <a:avLst/>
          </a:prstGeom>
        </p:spPr>
      </p:pic>
      <p:pic>
        <p:nvPicPr>
          <p:cNvPr id="10" name="vc_telugu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artisticGlowEdges trans="0" smoothness="1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73303" y="4622029"/>
            <a:ext cx="315036" cy="315036"/>
          </a:xfrm>
          <a:prstGeom prst="rect">
            <a:avLst/>
          </a:prstGeom>
        </p:spPr>
      </p:pic>
      <p:pic>
        <p:nvPicPr>
          <p:cNvPr id="11" name="vc_hindi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artisticGlowEdges trans="0" smoothness="1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54102" y="4624588"/>
            <a:ext cx="312477" cy="312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436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1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24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427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436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68182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63636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10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310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338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409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87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95257"/>
          </a:xfrm>
        </p:spPr>
        <p:txBody>
          <a:bodyPr>
            <a:normAutofit/>
          </a:bodyPr>
          <a:lstStyle/>
          <a:p>
            <a:r>
              <a:rPr lang="en-IN" dirty="0"/>
              <a:t>Mobile Application and Screen Reader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7954" y="1419367"/>
            <a:ext cx="2843212" cy="5054599"/>
          </a:xfrm>
          <a:prstGeom prst="rect">
            <a:avLst/>
          </a:prstGeom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592925" y="1569493"/>
            <a:ext cx="5336424" cy="4776716"/>
          </a:xfrm>
        </p:spPr>
        <p:txBody>
          <a:bodyPr>
            <a:normAutofit/>
          </a:bodyPr>
          <a:lstStyle/>
          <a:p>
            <a:r>
              <a:rPr lang="en-IN" sz="2000" dirty="0"/>
              <a:t>Android mobile application allows the user to type the desired text and synthesizes it.</a:t>
            </a:r>
          </a:p>
          <a:p>
            <a:r>
              <a:rPr lang="en-IN" sz="2000" dirty="0"/>
              <a:t>Tamil TTS system is integrated with the “Talkback” feature in Android phones, which serves as a screen-reader</a:t>
            </a:r>
          </a:p>
          <a:p>
            <a:r>
              <a:rPr lang="en-IN" sz="2000" dirty="0"/>
              <a:t>Linux-based screen reader that synthesizes selected text has also been developed.</a:t>
            </a:r>
          </a:p>
        </p:txBody>
      </p:sp>
    </p:spTree>
    <p:extLst>
      <p:ext uri="{BB962C8B-B14F-4D97-AF65-F5344CB8AC3E}">
        <p14:creationId xmlns:p14="http://schemas.microsoft.com/office/powerpoint/2010/main" val="29196068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95257"/>
          </a:xfrm>
        </p:spPr>
        <p:txBody>
          <a:bodyPr>
            <a:normAutofit/>
          </a:bodyPr>
          <a:lstStyle/>
          <a:p>
            <a:r>
              <a:rPr lang="en-IN" dirty="0"/>
              <a:t>Speech-Enabled Interactive Enquiry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569494"/>
            <a:ext cx="8915400" cy="1282888"/>
          </a:xfrm>
        </p:spPr>
        <p:txBody>
          <a:bodyPr>
            <a:normAutofit/>
          </a:bodyPr>
          <a:lstStyle/>
          <a:p>
            <a:r>
              <a:rPr lang="en-IN" sz="2000" dirty="0"/>
              <a:t>Communicates to the user entirely through speech</a:t>
            </a:r>
          </a:p>
          <a:p>
            <a:r>
              <a:rPr lang="en-IN" sz="2000" dirty="0"/>
              <a:t>Consists of three components - speech recognition system, TTS synthesis system, and database containing relevant information</a:t>
            </a:r>
          </a:p>
          <a:p>
            <a:pPr marL="0" indent="0">
              <a:buNone/>
            </a:pPr>
            <a:endParaRPr lang="en-IN" sz="2000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3603010" y="2852382"/>
            <a:ext cx="6769290" cy="3766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7332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95257"/>
          </a:xfrm>
        </p:spPr>
        <p:txBody>
          <a:bodyPr>
            <a:normAutofit/>
          </a:bodyPr>
          <a:lstStyle/>
          <a:p>
            <a:r>
              <a:rPr lang="en-IN" dirty="0"/>
              <a:t>Speech-Enabled Interactive Enquiry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569493"/>
            <a:ext cx="8779373" cy="4681182"/>
          </a:xfrm>
        </p:spPr>
        <p:txBody>
          <a:bodyPr>
            <a:normAutofit/>
          </a:bodyPr>
          <a:lstStyle/>
          <a:p>
            <a:r>
              <a:rPr lang="en-IN" sz="2000" dirty="0"/>
              <a:t>Developed to provide information on agriculture, specifically, paddy, sugarcane, and </a:t>
            </a:r>
            <a:r>
              <a:rPr lang="en-IN" sz="2000" dirty="0" err="1"/>
              <a:t>ragi</a:t>
            </a:r>
            <a:endParaRPr lang="en-IN" sz="2000" dirty="0"/>
          </a:p>
          <a:p>
            <a:r>
              <a:rPr lang="en-IN" sz="2000" dirty="0"/>
              <a:t>Obtains user’s query through a series of questions</a:t>
            </a:r>
          </a:p>
          <a:p>
            <a:r>
              <a:rPr lang="en-IN" sz="2000" dirty="0"/>
              <a:t>Questions formulated such that they elicit 1 to 3-word responses</a:t>
            </a:r>
          </a:p>
          <a:p>
            <a:r>
              <a:rPr lang="en-IN" sz="2000" dirty="0"/>
              <a:t>Garbage models used to eliminate out-of-vocabulary words</a:t>
            </a:r>
          </a:p>
          <a:p>
            <a:r>
              <a:rPr lang="en-IN" sz="2000" dirty="0"/>
              <a:t>Recognized result verified from the user in the event of a doubt</a:t>
            </a:r>
          </a:p>
          <a:p>
            <a:r>
              <a:rPr lang="en-IN" sz="2000" dirty="0"/>
              <a:t>Information relevant to the user’s query fetched from a database and synthesized by the TTS system</a:t>
            </a:r>
          </a:p>
          <a:p>
            <a:endParaRPr lang="en-IN" sz="2000" dirty="0"/>
          </a:p>
        </p:txBody>
      </p:sp>
    </p:spTree>
    <p:extLst>
      <p:ext uri="{BB962C8B-B14F-4D97-AF65-F5344CB8AC3E}">
        <p14:creationId xmlns:p14="http://schemas.microsoft.com/office/powerpoint/2010/main" val="12936586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95257"/>
          </a:xfrm>
        </p:spPr>
        <p:txBody>
          <a:bodyPr>
            <a:normAutofit/>
          </a:bodyPr>
          <a:lstStyle/>
          <a:p>
            <a:r>
              <a:rPr lang="en-IN" dirty="0"/>
              <a:t>Future Directions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569493"/>
            <a:ext cx="8779373" cy="4681182"/>
          </a:xfrm>
        </p:spPr>
        <p:txBody>
          <a:bodyPr>
            <a:normAutofit/>
          </a:bodyPr>
          <a:lstStyle/>
          <a:p>
            <a:r>
              <a:rPr lang="en-IN" sz="2000" dirty="0"/>
              <a:t>Development of an unrestricted vocabulary speech recognition system for Tamil</a:t>
            </a:r>
          </a:p>
          <a:p>
            <a:r>
              <a:rPr lang="en-IN" sz="2000" dirty="0"/>
              <a:t>Identification of emotions from speech</a:t>
            </a:r>
          </a:p>
          <a:p>
            <a:r>
              <a:rPr lang="en-IN" sz="2000" dirty="0"/>
              <a:t>Synthesis of emotional speech</a:t>
            </a:r>
          </a:p>
          <a:p>
            <a:endParaRPr lang="en-IN" sz="2000" dirty="0"/>
          </a:p>
          <a:p>
            <a:endParaRPr lang="en-IN" sz="2000" dirty="0"/>
          </a:p>
        </p:txBody>
      </p:sp>
    </p:spTree>
    <p:extLst>
      <p:ext uri="{BB962C8B-B14F-4D97-AF65-F5344CB8AC3E}">
        <p14:creationId xmlns:p14="http://schemas.microsoft.com/office/powerpoint/2010/main" val="13684215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3057102"/>
            <a:ext cx="8915399" cy="647872"/>
          </a:xfrm>
        </p:spPr>
        <p:txBody>
          <a:bodyPr>
            <a:normAutofit fontScale="90000"/>
          </a:bodyPr>
          <a:lstStyle/>
          <a:p>
            <a:r>
              <a:rPr lang="en-IN" dirty="0"/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41583428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95257"/>
          </a:xfrm>
        </p:spPr>
        <p:txBody>
          <a:bodyPr/>
          <a:lstStyle/>
          <a:p>
            <a:r>
              <a:rPr lang="en-IN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419368"/>
            <a:ext cx="8915400" cy="5184632"/>
          </a:xfrm>
        </p:spPr>
        <p:txBody>
          <a:bodyPr>
            <a:normAutofit/>
          </a:bodyPr>
          <a:lstStyle/>
          <a:p>
            <a:r>
              <a:rPr lang="en-IN" sz="2000" dirty="0"/>
              <a:t>Human-computer interactions</a:t>
            </a:r>
          </a:p>
          <a:p>
            <a:pPr lvl="1"/>
            <a:r>
              <a:rPr lang="en-IN" sz="2000" dirty="0"/>
              <a:t>Graphical user interface</a:t>
            </a:r>
          </a:p>
          <a:p>
            <a:pPr lvl="1"/>
            <a:r>
              <a:rPr lang="en-IN" sz="2000" dirty="0"/>
              <a:t>Voice user interface</a:t>
            </a:r>
          </a:p>
          <a:p>
            <a:r>
              <a:rPr lang="en-IN" sz="2000" dirty="0"/>
              <a:t>Communicate with computers/machines as with a human being through speech</a:t>
            </a:r>
          </a:p>
          <a:p>
            <a:r>
              <a:rPr lang="en-IN" sz="2000" dirty="0"/>
              <a:t>Personal assistants such as Siri, Google assistant, Cortana, Alexa</a:t>
            </a:r>
          </a:p>
          <a:p>
            <a:r>
              <a:rPr lang="en-IN" sz="2000" dirty="0"/>
              <a:t>Requirements of the computer</a:t>
            </a:r>
          </a:p>
          <a:p>
            <a:pPr lvl="1"/>
            <a:r>
              <a:rPr lang="en-IN" sz="2000" dirty="0"/>
              <a:t>Recognize user’s voice/speech (speaker/speech recognition)</a:t>
            </a:r>
          </a:p>
          <a:p>
            <a:pPr lvl="1"/>
            <a:r>
              <a:rPr lang="en-IN" sz="2000" dirty="0"/>
              <a:t>Respond appropriately through speech (speech synthesis)</a:t>
            </a:r>
          </a:p>
          <a:p>
            <a:r>
              <a:rPr lang="en-IN" sz="2000" dirty="0"/>
              <a:t>Possible application of speech: Speech recognition/synthesis, speaker verification/identification, language identification, emotion recognition/synthesis</a:t>
            </a:r>
          </a:p>
          <a:p>
            <a:r>
              <a:rPr lang="en-IN" sz="2000" dirty="0"/>
              <a:t>Presently, text-to-speech (TTS) synthesis systems, a restricted vocabulary speech recognition system, and a speech-enabled enquiry system developed for Tamil</a:t>
            </a:r>
          </a:p>
        </p:txBody>
      </p:sp>
    </p:spTree>
    <p:extLst>
      <p:ext uri="{BB962C8B-B14F-4D97-AF65-F5344CB8AC3E}">
        <p14:creationId xmlns:p14="http://schemas.microsoft.com/office/powerpoint/2010/main" val="6875230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95257"/>
          </a:xfrm>
        </p:spPr>
        <p:txBody>
          <a:bodyPr>
            <a:normAutofit/>
          </a:bodyPr>
          <a:lstStyle/>
          <a:p>
            <a:r>
              <a:rPr lang="en-IN" dirty="0"/>
              <a:t>Text-to-Speech Synthesis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748421" y="1640541"/>
            <a:ext cx="7055224" cy="2072385"/>
          </a:xfrm>
        </p:spPr>
        <p:txBody>
          <a:bodyPr>
            <a:normAutofit lnSpcReduction="10000"/>
          </a:bodyPr>
          <a:lstStyle/>
          <a:p>
            <a:pPr lvl="0"/>
            <a:r>
              <a:rPr lang="en-US" sz="2000" dirty="0"/>
              <a:t>Converts any given text in a language to speech</a:t>
            </a:r>
          </a:p>
          <a:p>
            <a:pPr lvl="0"/>
            <a:r>
              <a:rPr lang="en-US" sz="2000" dirty="0"/>
              <a:t>Basic components</a:t>
            </a:r>
          </a:p>
          <a:p>
            <a:pPr lvl="1"/>
            <a:r>
              <a:rPr lang="en-US" sz="2000" dirty="0"/>
              <a:t>Text pre-processing</a:t>
            </a:r>
            <a:endParaRPr lang="en-IN" sz="2000" dirty="0"/>
          </a:p>
          <a:p>
            <a:pPr lvl="1"/>
            <a:r>
              <a:rPr lang="en-US" sz="2000" dirty="0"/>
              <a:t>Text to phonetic-prosodic translation</a:t>
            </a:r>
            <a:endParaRPr lang="en-IN" sz="2000" dirty="0"/>
          </a:p>
          <a:p>
            <a:pPr lvl="1"/>
            <a:r>
              <a:rPr lang="en-US" sz="2000" dirty="0"/>
              <a:t>Signal processing component to generate speech </a:t>
            </a:r>
            <a:endParaRPr lang="en-IN" sz="2000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573" y="4138084"/>
            <a:ext cx="8598000" cy="794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2748421" y="5344180"/>
            <a:ext cx="8442504" cy="1056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Language dependent and independent modules</a:t>
            </a:r>
          </a:p>
          <a:p>
            <a:r>
              <a:rPr lang="en-US" dirty="0"/>
              <a:t> Restricted and unrestricted domain synthesizers</a:t>
            </a:r>
          </a:p>
        </p:txBody>
      </p:sp>
    </p:spTree>
    <p:extLst>
      <p:ext uri="{BB962C8B-B14F-4D97-AF65-F5344CB8AC3E}">
        <p14:creationId xmlns:p14="http://schemas.microsoft.com/office/powerpoint/2010/main" val="33653423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95257"/>
          </a:xfrm>
        </p:spPr>
        <p:txBody>
          <a:bodyPr>
            <a:normAutofit/>
          </a:bodyPr>
          <a:lstStyle/>
          <a:p>
            <a:r>
              <a:rPr lang="en-IN" dirty="0"/>
              <a:t>Unit Selection Synthesis (USS)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569493"/>
            <a:ext cx="8915400" cy="4885898"/>
          </a:xfrm>
        </p:spPr>
        <p:txBody>
          <a:bodyPr>
            <a:normAutofit/>
          </a:bodyPr>
          <a:lstStyle/>
          <a:p>
            <a:r>
              <a:rPr lang="en-IN" sz="2000" dirty="0"/>
              <a:t>Waveform concatenation approach</a:t>
            </a:r>
          </a:p>
          <a:p>
            <a:r>
              <a:rPr lang="en-IN" sz="2000" dirty="0"/>
              <a:t>Pre-recorded speech units combined based on the given text, such that target and concatenation costs are reduced</a:t>
            </a:r>
          </a:p>
          <a:p>
            <a:r>
              <a:rPr lang="en-IN" sz="2000" dirty="0"/>
              <a:t>Speech units could be words or sub-word units (</a:t>
            </a:r>
            <a:r>
              <a:rPr lang="en-IN" sz="2000" dirty="0" err="1"/>
              <a:t>eg</a:t>
            </a:r>
            <a:r>
              <a:rPr lang="en-IN" sz="2000" dirty="0"/>
              <a:t>: phonemes, CV units, syllables)</a:t>
            </a:r>
          </a:p>
          <a:p>
            <a:r>
              <a:rPr lang="en-IN" sz="2000" dirty="0"/>
              <a:t>Synthesized speech </a:t>
            </a:r>
          </a:p>
          <a:p>
            <a:pPr lvl="1"/>
            <a:r>
              <a:rPr lang="en-IN" sz="2000" dirty="0"/>
              <a:t>Natural</a:t>
            </a:r>
          </a:p>
          <a:p>
            <a:pPr lvl="1"/>
            <a:r>
              <a:rPr lang="en-IN" sz="2000" dirty="0"/>
              <a:t>Contains glitches at the concatenation points</a:t>
            </a:r>
          </a:p>
          <a:p>
            <a:pPr lvl="1"/>
            <a:r>
              <a:rPr lang="en-IN" sz="2000" dirty="0"/>
              <a:t>Larger speech unit – better quality</a:t>
            </a:r>
          </a:p>
          <a:p>
            <a:r>
              <a:rPr lang="en-IN" sz="2000" dirty="0"/>
              <a:t>Large footprint size (in the order of GBs)</a:t>
            </a:r>
          </a:p>
          <a:p>
            <a:pPr lvl="1"/>
            <a:r>
              <a:rPr lang="en-IN" sz="2000" dirty="0"/>
              <a:t>Larger speech unit – more amount of data required</a:t>
            </a:r>
          </a:p>
        </p:txBody>
      </p:sp>
      <p:pic>
        <p:nvPicPr>
          <p:cNvPr id="4" name="festival_tamil_femal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GlowEdges trans="0" smoothness="1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16480" y="4414457"/>
            <a:ext cx="288000" cy="288000"/>
          </a:xfrm>
          <a:prstGeom prst="rect">
            <a:avLst/>
          </a:prstGeom>
        </p:spPr>
      </p:pic>
      <p:pic>
        <p:nvPicPr>
          <p:cNvPr id="5" name="festival_tamil_male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GlowEdges trans="0" smoothness="1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53708" y="4414457"/>
            <a:ext cx="288000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924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3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106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95257"/>
          </a:xfrm>
        </p:spPr>
        <p:txBody>
          <a:bodyPr>
            <a:normAutofit/>
          </a:bodyPr>
          <a:lstStyle/>
          <a:p>
            <a:r>
              <a:rPr lang="en-IN" dirty="0"/>
              <a:t>Unit Selection Synthesis (USS)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14366"/>
          <a:stretch/>
        </p:blipFill>
        <p:spPr>
          <a:xfrm>
            <a:off x="3469729" y="1651379"/>
            <a:ext cx="5374019" cy="4339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3303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95257"/>
          </a:xfrm>
        </p:spPr>
        <p:txBody>
          <a:bodyPr>
            <a:normAutofit/>
          </a:bodyPr>
          <a:lstStyle/>
          <a:p>
            <a:r>
              <a:rPr lang="en-IN" dirty="0"/>
              <a:t>HMM-Based Speech Synthesis System (HTS)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2925" y="1569493"/>
            <a:ext cx="3275612" cy="3875964"/>
          </a:xfrm>
        </p:spPr>
        <p:txBody>
          <a:bodyPr>
            <a:normAutofit/>
          </a:bodyPr>
          <a:lstStyle/>
          <a:p>
            <a:r>
              <a:rPr lang="en-IN" sz="2000" dirty="0"/>
              <a:t>Statistical parametric approach</a:t>
            </a:r>
          </a:p>
          <a:p>
            <a:r>
              <a:rPr lang="en-IN" sz="2000" dirty="0"/>
              <a:t>Uses source-filter model to synthesize speech</a:t>
            </a:r>
          </a:p>
          <a:p>
            <a:r>
              <a:rPr lang="en-IN" sz="2000" dirty="0"/>
              <a:t>Synthesized speech</a:t>
            </a:r>
          </a:p>
          <a:p>
            <a:pPr lvl="1"/>
            <a:r>
              <a:rPr lang="en-IN" sz="2000" dirty="0"/>
              <a:t>Highly intelligible</a:t>
            </a:r>
          </a:p>
          <a:p>
            <a:pPr lvl="1"/>
            <a:r>
              <a:rPr lang="en-IN" sz="2000" dirty="0"/>
              <a:t>Slightly less natural</a:t>
            </a:r>
          </a:p>
          <a:p>
            <a:r>
              <a:rPr lang="en-IN" sz="2000" dirty="0"/>
              <a:t>Small footprint size (in the order of few </a:t>
            </a:r>
            <a:r>
              <a:rPr lang="en-IN" sz="2000" dirty="0" err="1"/>
              <a:t>kBs</a:t>
            </a:r>
            <a:r>
              <a:rPr lang="en-IN" sz="2000" dirty="0"/>
              <a:t>)</a:t>
            </a:r>
          </a:p>
        </p:txBody>
      </p:sp>
      <p:pic>
        <p:nvPicPr>
          <p:cNvPr id="4" name="Picture 2" descr="C:\Users\user\Desktop\HT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4381" y="1514903"/>
            <a:ext cx="5898306" cy="4838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tamil_femal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GlowEdges trans="0" smoothness="1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90092" y="5595583"/>
            <a:ext cx="299103" cy="299103"/>
          </a:xfrm>
          <a:prstGeom prst="rect">
            <a:avLst/>
          </a:prstGeom>
        </p:spPr>
      </p:pic>
      <p:pic>
        <p:nvPicPr>
          <p:cNvPr id="6" name="tamil_male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GlowEdges trans="0" smoothness="1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77195" y="5595583"/>
            <a:ext cx="299104" cy="299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57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2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616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95257"/>
          </a:xfrm>
        </p:spPr>
        <p:txBody>
          <a:bodyPr>
            <a:normAutofit/>
          </a:bodyPr>
          <a:lstStyle/>
          <a:p>
            <a:r>
              <a:rPr lang="en-IN" dirty="0"/>
              <a:t>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569493"/>
            <a:ext cx="8915400" cy="4885898"/>
          </a:xfrm>
        </p:spPr>
        <p:txBody>
          <a:bodyPr>
            <a:normAutofit/>
          </a:bodyPr>
          <a:lstStyle/>
          <a:p>
            <a:r>
              <a:rPr lang="en-IN" sz="2000" dirty="0"/>
              <a:t>Text data</a:t>
            </a:r>
          </a:p>
          <a:p>
            <a:pPr lvl="1"/>
            <a:r>
              <a:rPr lang="en-IN" sz="2000" dirty="0"/>
              <a:t>Domain specific or unrestricted</a:t>
            </a:r>
          </a:p>
          <a:p>
            <a:r>
              <a:rPr lang="en-IN" sz="2000" dirty="0"/>
              <a:t>Speech data</a:t>
            </a:r>
          </a:p>
          <a:p>
            <a:pPr lvl="1"/>
            <a:r>
              <a:rPr lang="en-IN" sz="2000" dirty="0"/>
              <a:t>Record in quiet/studio environment</a:t>
            </a:r>
          </a:p>
          <a:p>
            <a:pPr lvl="1"/>
            <a:r>
              <a:rPr lang="en-IN" sz="2000" dirty="0"/>
              <a:t>Amount of data</a:t>
            </a:r>
          </a:p>
          <a:p>
            <a:pPr lvl="2"/>
            <a:r>
              <a:rPr lang="en-IN" sz="2000" dirty="0"/>
              <a:t>Basic unit could be phone, </a:t>
            </a:r>
            <a:r>
              <a:rPr lang="en-IN" sz="2000" dirty="0" err="1"/>
              <a:t>diphone</a:t>
            </a:r>
            <a:r>
              <a:rPr lang="en-IN" sz="2000" dirty="0"/>
              <a:t>, syllable, etc.</a:t>
            </a:r>
          </a:p>
          <a:p>
            <a:pPr lvl="2"/>
            <a:r>
              <a:rPr lang="en-IN" sz="2000" dirty="0"/>
              <a:t>Larger the unit greater the amount of training data</a:t>
            </a:r>
          </a:p>
          <a:p>
            <a:r>
              <a:rPr lang="en-IN" sz="2000" dirty="0"/>
              <a:t>Letter-to-sound rules of the language</a:t>
            </a:r>
          </a:p>
          <a:p>
            <a:r>
              <a:rPr lang="en-IN" sz="2000" dirty="0"/>
              <a:t>Time aligned transcriptions</a:t>
            </a:r>
          </a:p>
        </p:txBody>
      </p:sp>
    </p:spTree>
    <p:extLst>
      <p:ext uri="{BB962C8B-B14F-4D97-AF65-F5344CB8AC3E}">
        <p14:creationId xmlns:p14="http://schemas.microsoft.com/office/powerpoint/2010/main" val="22541432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7784" y="624110"/>
            <a:ext cx="2606430" cy="1349833"/>
          </a:xfrm>
        </p:spPr>
        <p:txBody>
          <a:bodyPr>
            <a:normAutofit/>
          </a:bodyPr>
          <a:lstStyle/>
          <a:p>
            <a:r>
              <a:rPr lang="en-IN" dirty="0"/>
              <a:t>Letter-to-sound rules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497"/>
          <a:stretch/>
        </p:blipFill>
        <p:spPr>
          <a:xfrm>
            <a:off x="5054214" y="624110"/>
            <a:ext cx="6305257" cy="5786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0769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95257"/>
          </a:xfrm>
        </p:spPr>
        <p:txBody>
          <a:bodyPr>
            <a:normAutofit/>
          </a:bodyPr>
          <a:lstStyle/>
          <a:p>
            <a:r>
              <a:rPr lang="en-IN" dirty="0"/>
              <a:t>Time-Aligned Transcriptions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1571"/>
          <a:stretch/>
        </p:blipFill>
        <p:spPr>
          <a:xfrm>
            <a:off x="1882940" y="1647392"/>
            <a:ext cx="9621672" cy="4282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059251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1477</TotalTime>
  <Words>655</Words>
  <Application>Microsoft Office PowerPoint</Application>
  <PresentationFormat>Widescreen</PresentationFormat>
  <Paragraphs>93</Paragraphs>
  <Slides>16</Slides>
  <Notes>0</Notes>
  <HiddenSlides>0</HiddenSlides>
  <MMClips>16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Times New Roman</vt:lpstr>
      <vt:lpstr>Wingdings 3</vt:lpstr>
      <vt:lpstr>Wisp</vt:lpstr>
      <vt:lpstr>Role of Speech Technology in Enhancing Human-Computer Interactions in Tamil</vt:lpstr>
      <vt:lpstr>Introduction</vt:lpstr>
      <vt:lpstr>Text-to-Speech Synthesis</vt:lpstr>
      <vt:lpstr>Unit Selection Synthesis (USS)</vt:lpstr>
      <vt:lpstr>Unit Selection Synthesis (USS)</vt:lpstr>
      <vt:lpstr>HMM-Based Speech Synthesis System (HTS)</vt:lpstr>
      <vt:lpstr>Requirements</vt:lpstr>
      <vt:lpstr>Letter-to-sound rules</vt:lpstr>
      <vt:lpstr>Time-Aligned Transcriptions</vt:lpstr>
      <vt:lpstr>HMM-Based Speech Synthesis</vt:lpstr>
      <vt:lpstr>Polyglot HTS</vt:lpstr>
      <vt:lpstr>Mobile Application and Screen Reader</vt:lpstr>
      <vt:lpstr>Speech-Enabled Interactive Enquiry System</vt:lpstr>
      <vt:lpstr>Speech-Enabled Interactive Enquiry System</vt:lpstr>
      <vt:lpstr>Future Directions</vt:lpstr>
      <vt:lpstr>Demo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Anushiya Rachel</dc:creator>
  <cp:lastModifiedBy>Anushiya Rachel</cp:lastModifiedBy>
  <cp:revision>26</cp:revision>
  <dcterms:created xsi:type="dcterms:W3CDTF">2017-03-27T05:16:32Z</dcterms:created>
  <dcterms:modified xsi:type="dcterms:W3CDTF">2017-03-28T06:24:35Z</dcterms:modified>
</cp:coreProperties>
</file>